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2" r:id="rId45"/>
    <p:sldId id="541" r:id="rId46"/>
    <p:sldId id="284" r:id="rId47"/>
    <p:sldId id="285" r:id="rId48"/>
    <p:sldId id="286" r:id="rId49"/>
    <p:sldId id="337" r:id="rId50"/>
    <p:sldId id="288" r:id="rId51"/>
    <p:sldId id="325" r:id="rId52"/>
    <p:sldId id="315" r:id="rId53"/>
    <p:sldId id="291" r:id="rId54"/>
    <p:sldId id="326" r:id="rId55"/>
    <p:sldId id="327" r:id="rId56"/>
    <p:sldId id="294" r:id="rId57"/>
    <p:sldId id="277" r:id="rId58"/>
    <p:sldId id="297" r:id="rId59"/>
    <p:sldId id="302" r:id="rId60"/>
    <p:sldId id="301" r:id="rId61"/>
    <p:sldId id="316" r:id="rId62"/>
    <p:sldId id="328" r:id="rId6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8" autoAdjust="0"/>
    <p:restoredTop sz="95833" autoAdjust="0"/>
  </p:normalViewPr>
  <p:slideViewPr>
    <p:cSldViewPr showGuides="1">
      <p:cViewPr varScale="1">
        <p:scale>
          <a:sx n="101" d="100"/>
          <a:sy n="101" d="100"/>
        </p:scale>
        <p:origin x="752" y="76"/>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2023-10-06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2023-10-06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55</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62</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vtk.org/doc/nightly/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s://doc.qt.io/qt-5.15/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es/3.9/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SlicerRt/SlicerRT"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4" name="Content Placeholder 2"/>
          <p:cNvSpPr txBox="1">
            <a:spLocks/>
          </p:cNvSpPr>
          <p:nvPr/>
        </p:nvSpPr>
        <p:spPr bwMode="auto">
          <a:xfrm>
            <a:off x="304798" y="1295400"/>
            <a:ext cx="8610601"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sz="2400" dirty="0">
                <a:latin typeface="Consolas" panose="020B0609020204030204" pitchFamily="49" charset="0"/>
                <a:cs typeface="Miriam Fixed" pitchFamily="49" charset="-79"/>
              </a:rPr>
              <a:t>module = </a:t>
            </a:r>
            <a:r>
              <a:rPr lang="en-CA" sz="2400" dirty="0" err="1">
                <a:latin typeface="Consolas" panose="020B0609020204030204" pitchFamily="49" charset="0"/>
                <a:cs typeface="Miriam Fixed" pitchFamily="49" charset="-79"/>
              </a:rPr>
              <a:t>slicer.util.getModule</a:t>
            </a:r>
            <a:r>
              <a:rPr lang="en-CA" sz="2400" dirty="0">
                <a:latin typeface="Consolas" panose="020B0609020204030204" pitchFamily="49" charset="0"/>
                <a:cs typeface="Miriam Fixed" panose="020B0509050101010101" pitchFamily="49" charset="-79"/>
              </a:rPr>
              <a:t>('Volumes')</a:t>
            </a:r>
          </a:p>
          <a:p>
            <a:r>
              <a:rPr lang="en-CA" dirty="0"/>
              <a:t>Stores module name, description, icon, etc.</a:t>
            </a:r>
          </a:p>
          <a:p>
            <a:r>
              <a:rPr lang="en-CA" dirty="0"/>
              <a:t>Creates and holds a reference to logic and widget:</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slicer.util.getModuleWidget</a:t>
            </a:r>
            <a:r>
              <a:rPr lang="en-CA" sz="2000" dirty="0">
                <a:latin typeface="Consolas" panose="020B0609020204030204" pitchFamily="49" charset="0"/>
                <a:cs typeface="Miriam Fixed" pitchFamily="49" charset="-79"/>
              </a:rPr>
              <a:t>('Volumes')</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slicer.util.getModuleLogic</a:t>
            </a:r>
            <a:r>
              <a:rPr lang="en-CA" sz="2000" dirty="0">
                <a:latin typeface="Consolas" panose="020B0609020204030204" pitchFamily="49" charset="0"/>
                <a:cs typeface="Miriam Fixed" pitchFamily="49" charset="-79"/>
              </a:rPr>
              <a:t>('Volumes')</a:t>
            </a:r>
          </a:p>
          <a:p>
            <a:pPr lvl="1"/>
            <a:r>
              <a:rPr lang="en-CA" sz="2000" dirty="0">
                <a:cs typeface="Miriam Fixed" pitchFamily="49" charset="-79"/>
              </a:rPr>
              <a:t>In scripted loadable modules: </a:t>
            </a:r>
            <a:r>
              <a:rPr lang="en-CA" sz="2000" dirty="0" err="1">
                <a:latin typeface="Consolas" panose="020B0609020204030204" pitchFamily="49" charset="0"/>
                <a:cs typeface="Miriam Fixed" pitchFamily="49" charset="-79"/>
              </a:rPr>
              <a:t>getModuleWidget</a:t>
            </a:r>
            <a:r>
              <a:rPr lang="en-CA" sz="2000" dirty="0">
                <a:latin typeface="Consolas" panose="020B0609020204030204" pitchFamily="49" charset="0"/>
                <a:cs typeface="Miriam Fixed" pitchFamily="49" charset="-79"/>
              </a:rPr>
              <a:t>() </a:t>
            </a:r>
            <a:r>
              <a:rPr lang="en-CA" sz="2000" dirty="0">
                <a:cs typeface="Miriam Fixed" pitchFamily="49" charset="-79"/>
              </a:rPr>
              <a:t>requires the widget to have a </a:t>
            </a:r>
            <a:r>
              <a:rPr lang="en-CA" sz="2000" dirty="0">
                <a:latin typeface="Consolas" panose="020B0609020204030204" pitchFamily="49" charset="0"/>
                <a:cs typeface="Miriam Fixed" pitchFamily="49" charset="-79"/>
              </a:rPr>
              <a:t>logic </a:t>
            </a:r>
            <a:r>
              <a:rPr lang="en-CA" sz="2000" dirty="0">
                <a:cs typeface="Miriam Fixed" pitchFamily="49" charset="-79"/>
              </a:rPr>
              <a:t>member. This is the case for module with </a:t>
            </a:r>
            <a:r>
              <a:rPr lang="en-CA" sz="2000" dirty="0">
                <a:solidFill>
                  <a:schemeClr val="accent6">
                    <a:lumMod val="75000"/>
                  </a:schemeClr>
                </a:solidFill>
                <a:cs typeface="Miriam Fixed" pitchFamily="49" charset="-79"/>
              </a:rPr>
              <a:t>passive logic</a:t>
            </a:r>
            <a:r>
              <a:rPr lang="en-CA" sz="2000" dirty="0">
                <a:cs typeface="Miriam Fixed" pitchFamily="49" charset="-79"/>
              </a:rPr>
              <a:t>.</a:t>
            </a:r>
          </a:p>
          <a:p>
            <a:pPr lvl="1"/>
            <a:r>
              <a:rPr lang="en-CA" sz="2000" dirty="0">
                <a:cs typeface="Miriam Fixed" pitchFamily="49" charset="-79"/>
              </a:rPr>
              <a:t>Widget and logic has not much use for CLI modules. Use them via MRML (edit CLI parameter node) and </a:t>
            </a:r>
            <a:r>
              <a:rPr lang="en-CA" sz="2000" dirty="0" err="1">
                <a:latin typeface="Consolas" panose="020B0609020204030204" pitchFamily="49" charset="0"/>
                <a:cs typeface="Miriam Fixed" pitchFamily="49" charset="-79"/>
              </a:rPr>
              <a:t>slicer.cli.runSync</a:t>
            </a:r>
            <a:r>
              <a:rPr lang="en-CA" sz="2000" dirty="0">
                <a:latin typeface="Consolas" panose="020B0609020204030204" pitchFamily="49" charset="0"/>
                <a:cs typeface="Miriam Fixed" pitchFamily="49" charset="-79"/>
              </a:rPr>
              <a:t>()</a:t>
            </a:r>
            <a:r>
              <a:rPr lang="en-CA" sz="2000" dirty="0">
                <a:cs typeface="Miriam Fixed" pitchFamily="49" charset="-79"/>
              </a:rPr>
              <a:t>.</a:t>
            </a:r>
            <a:endParaRPr lang="en-CA" sz="2000" dirty="0">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
        <p:nvSpPr>
          <p:cNvPr id="6" name="Footer Placeholder 2">
            <a:extLst>
              <a:ext uri="{FF2B5EF4-FFF2-40B4-BE49-F238E27FC236}">
                <a16:creationId xmlns:a16="http://schemas.microsoft.com/office/drawing/2014/main" id="{B9FD38A4-B281-EA5D-8FF3-765A598B1B9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3" name="Rectangle 1">
            <a:extLst>
              <a:ext uri="{FF2B5EF4-FFF2-40B4-BE49-F238E27FC236}">
                <a16:creationId xmlns:a16="http://schemas.microsoft.com/office/drawing/2014/main" id="{C2B5ACA2-F87D-F618-138E-C8299F24984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slicer</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cli</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runSync</a:t>
            </a:r>
            <a:r>
              <a:rPr kumimoji="0" lang="en-US" altLang="en-US" sz="5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599"/>
            <a:ext cx="7696199" cy="258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Passive logic. Create logic object in the Widget class. This is the simplest and most commonly used (used in the scripted module template). If other modules need to access the logic, they may instantiate the other module’s logic (see </a:t>
            </a:r>
            <a:r>
              <a:rPr lang="en-CA" sz="1600" dirty="0">
                <a:solidFill>
                  <a:schemeClr val="accent6">
                    <a:lumMod val="75000"/>
                  </a:schemeClr>
                </a:solidFill>
                <a:hlinkClick r:id="rId3">
                  <a:extLst>
                    <a:ext uri="{A12FA001-AC4F-418D-AE19-62706E023703}">
                      <ahyp:hlinkClr xmlns:ahyp="http://schemas.microsoft.com/office/drawing/2018/hyperlinkcolor" val="tx"/>
                    </a:ext>
                  </a:extLst>
                </a:hlinkClick>
              </a:rPr>
              <a:t>example</a:t>
            </a:r>
            <a:r>
              <a:rPr lang="en-CA" sz="1600" dirty="0">
                <a:solidFill>
                  <a:schemeClr val="accent6">
                    <a:lumMod val="75000"/>
                  </a:schemeClr>
                </a:solidFill>
              </a:rPr>
              <a:t>).</a:t>
            </a:r>
          </a:p>
          <a:p>
            <a:pPr>
              <a:buFontTx/>
              <a:buChar char="-"/>
            </a:pPr>
            <a:r>
              <a:rPr lang="en-CA" sz="1600" dirty="0"/>
              <a:t>Option B: Active logic. Create logic object on </a:t>
            </a:r>
            <a:r>
              <a:rPr lang="en-CA" sz="1600" i="1" dirty="0" err="1"/>
              <a:t>startupCompleted</a:t>
            </a:r>
            <a:r>
              <a:rPr lang="en-CA" sz="1600" i="1" dirty="0"/>
              <a:t>() </a:t>
            </a:r>
            <a:r>
              <a:rPr lang="en-CA" sz="1600" dirty="0"/>
              <a:t>signal and store it in the module class. For example, this is the case when the logic observes the scene and reacts to changes, modifies nodes automatically. Only one such logic is allowed per application, because multiple logics could interfere with each other.</a:t>
            </a:r>
          </a:p>
        </p:txBody>
      </p:sp>
      <p:sp>
        <p:nvSpPr>
          <p:cNvPr id="16" name="Footer Placeholder 2">
            <a:extLst>
              <a:ext uri="{FF2B5EF4-FFF2-40B4-BE49-F238E27FC236}">
                <a16:creationId xmlns:a16="http://schemas.microsoft.com/office/drawing/2014/main" id="{CCFEAB81-F7C6-768F-A925-1D521AF4DA6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8" name="Footer Placeholder 2">
            <a:extLst>
              <a:ext uri="{FF2B5EF4-FFF2-40B4-BE49-F238E27FC236}">
                <a16:creationId xmlns:a16="http://schemas.microsoft.com/office/drawing/2014/main" id="{23EF7630-8859-6BA2-2A5C-866129DC532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11430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methods that update values in the parameter node. A shared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 may be used, too, which is called on any GUI user interaction.</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a:extLst>
              <a:ext uri="{FF2B5EF4-FFF2-40B4-BE49-F238E27FC236}">
                <a16:creationId xmlns:a16="http://schemas.microsoft.com/office/drawing/2014/main" id="{BF95E2FE-0F84-126D-1487-0E2C0541303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1" name="Footer Placeholder 2">
            <a:extLst>
              <a:ext uri="{FF2B5EF4-FFF2-40B4-BE49-F238E27FC236}">
                <a16:creationId xmlns:a16="http://schemas.microsoft.com/office/drawing/2014/main" id="{80CBB828-83CA-FFEA-B9C9-4716F00DE6A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GUI</a:t>
            </a:r>
          </a:p>
          <a:p>
            <a:r>
              <a:rPr lang="en-CA" sz="2800" dirty="0"/>
              <a:t>Logic may be instantiated many times (to access utility functions inside)</a:t>
            </a:r>
          </a:p>
          <a:p>
            <a:r>
              <a:rPr lang="en-CA" sz="2800" dirty="0"/>
              <a:t>Logic may observe nodes (active logic):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7" name="Footer Placeholder 2">
            <a:extLst>
              <a:ext uri="{FF2B5EF4-FFF2-40B4-BE49-F238E27FC236}">
                <a16:creationId xmlns:a16="http://schemas.microsoft.com/office/drawing/2014/main" id="{1F64D647-EAEE-34B5-D9BB-52032A10850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Footer Placeholder 2">
            <a:extLst>
              <a:ext uri="{FF2B5EF4-FFF2-40B4-BE49-F238E27FC236}">
                <a16:creationId xmlns:a16="http://schemas.microsoft.com/office/drawing/2014/main" id="{66BB18AE-C481-51D3-CD2D-24332CC2642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20" name="Footer Placeholder 2">
            <a:extLst>
              <a:ext uri="{FF2B5EF4-FFF2-40B4-BE49-F238E27FC236}">
                <a16:creationId xmlns:a16="http://schemas.microsoft.com/office/drawing/2014/main" id="{B497B89C-827A-E564-7EFE-DF6A7B69F75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1" name="Footer Placeholder 2">
            <a:extLst>
              <a:ext uri="{FF2B5EF4-FFF2-40B4-BE49-F238E27FC236}">
                <a16:creationId xmlns:a16="http://schemas.microsoft.com/office/drawing/2014/main" id="{5EF7E00E-4C8E-A871-0573-02295E3B08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6" name="Footer Placeholder 2">
            <a:extLst>
              <a:ext uri="{FF2B5EF4-FFF2-40B4-BE49-F238E27FC236}">
                <a16:creationId xmlns:a16="http://schemas.microsoft.com/office/drawing/2014/main" id="{5D1695CA-1ED9-27FC-FCC1-9979C98D1D8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2022</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9" name="Footer Placeholder 2">
            <a:extLst>
              <a:ext uri="{FF2B5EF4-FFF2-40B4-BE49-F238E27FC236}">
                <a16:creationId xmlns:a16="http://schemas.microsoft.com/office/drawing/2014/main" id="{8421AC42-1B9F-C888-6AED-BC231959FF2E}"/>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8" name="Footer Placeholder 2">
            <a:extLst>
              <a:ext uri="{FF2B5EF4-FFF2-40B4-BE49-F238E27FC236}">
                <a16:creationId xmlns:a16="http://schemas.microsoft.com/office/drawing/2014/main" id="{E0E344DE-DAAD-6DAF-3BFB-E3D249D0AC1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462671-6430-2367-39B8-05C1543B4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488" y="980872"/>
            <a:ext cx="7557025" cy="5115128"/>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7147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13" y="13384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Footer Placeholder 2">
            <a:extLst>
              <a:ext uri="{FF2B5EF4-FFF2-40B4-BE49-F238E27FC236}">
                <a16:creationId xmlns:a16="http://schemas.microsoft.com/office/drawing/2014/main" id="{87FA12DA-E669-BC4B-42AB-BD90884044F8}"/>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37F24742-A70C-CA19-323B-57E6650E007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7" name="Footer Placeholder 2">
            <a:extLst>
              <a:ext uri="{FF2B5EF4-FFF2-40B4-BE49-F238E27FC236}">
                <a16:creationId xmlns:a16="http://schemas.microsoft.com/office/drawing/2014/main" id="{2B1C27BC-8D85-C529-A711-8CBFCB45EEAF}"/>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7" name="Footer Placeholder 2">
            <a:extLst>
              <a:ext uri="{FF2B5EF4-FFF2-40B4-BE49-F238E27FC236}">
                <a16:creationId xmlns:a16="http://schemas.microsoft.com/office/drawing/2014/main" id="{79442F8E-BB53-59A1-AA37-B17A313F4E4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7" name="Footer Placeholder 2">
            <a:extLst>
              <a:ext uri="{FF2B5EF4-FFF2-40B4-BE49-F238E27FC236}">
                <a16:creationId xmlns:a16="http://schemas.microsoft.com/office/drawing/2014/main" id="{3E9F3012-5413-94CF-FB6A-915925A14E3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2" name="Footer Placeholder 2">
            <a:extLst>
              <a:ext uri="{FF2B5EF4-FFF2-40B4-BE49-F238E27FC236}">
                <a16:creationId xmlns:a16="http://schemas.microsoft.com/office/drawing/2014/main" id="{E227042E-7B08-E2C3-B14E-9EFEADCEC72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2">
            <a:extLst>
              <a:ext uri="{FF2B5EF4-FFF2-40B4-BE49-F238E27FC236}">
                <a16:creationId xmlns:a16="http://schemas.microsoft.com/office/drawing/2014/main" id="{42DC4FA9-2750-C5FC-0048-8157DA2DCA5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7" name="Footer Placeholder 2">
            <a:extLst>
              <a:ext uri="{FF2B5EF4-FFF2-40B4-BE49-F238E27FC236}">
                <a16:creationId xmlns:a16="http://schemas.microsoft.com/office/drawing/2014/main" id="{F27221A6-2FD2-61F7-DF83-F94C5A276EF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
        <p:nvSpPr>
          <p:cNvPr id="35" name="Footer Placeholder 2">
            <a:extLst>
              <a:ext uri="{FF2B5EF4-FFF2-40B4-BE49-F238E27FC236}">
                <a16:creationId xmlns:a16="http://schemas.microsoft.com/office/drawing/2014/main" id="{9F6E6542-1780-0959-CADF-E73AA82F8C1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f.GetNthControlPointPosition</a:t>
            </a:r>
            <a:r>
              <a:rPr lang="en-CA" b="1" dirty="0">
                <a:latin typeface="Consolas" panose="020B0609020204030204" pitchFamily="49" charset="0"/>
              </a:rPr>
              <a:t>(0)</a:t>
            </a: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5" name="Footer Placeholder 2">
            <a:extLst>
              <a:ext uri="{FF2B5EF4-FFF2-40B4-BE49-F238E27FC236}">
                <a16:creationId xmlns:a16="http://schemas.microsoft.com/office/drawing/2014/main" id="{7EF1ECB0-3CF0-9A07-BF71-007F3777B8D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228600" y="7620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pos = </a:t>
            </a:r>
            <a:r>
              <a:rPr lang="en-CA" sz="1800" b="1" dirty="0" err="1">
                <a:latin typeface="Consolas" panose="020B0609020204030204" pitchFamily="49" charset="0"/>
              </a:rPr>
              <a:t>f.GetNthControlPointPosition</a:t>
            </a:r>
            <a:r>
              <a:rPr lang="en-CA" sz="1800" b="1" dirty="0">
                <a:latin typeface="Consolas" panose="020B0609020204030204" pitchFamily="49" charset="0"/>
              </a:rPr>
              <a:t>(0)</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71450" indent="0">
              <a:buNone/>
            </a:pPr>
            <a:endParaRPr lang="en-US" sz="1200" dirty="0">
              <a:latin typeface="Consolas" panose="020B0609020204030204" pitchFamily="49" charset="0"/>
            </a:endParaRPr>
          </a:p>
          <a:p>
            <a:pPr marL="171450" indent="0">
              <a:buNone/>
            </a:pPr>
            <a:endParaRPr lang="en-US" sz="1200"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79902"/>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5561016"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5567407"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0386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10" name="Footer Placeholder 2">
            <a:extLst>
              <a:ext uri="{FF2B5EF4-FFF2-40B4-BE49-F238E27FC236}">
                <a16:creationId xmlns:a16="http://schemas.microsoft.com/office/drawing/2014/main" id="{34BA2D34-FBA0-A58D-CD35-897F6FBBF56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
        <p:nvSpPr>
          <p:cNvPr id="6" name="Footer Placeholder 2">
            <a:extLst>
              <a:ext uri="{FF2B5EF4-FFF2-40B4-BE49-F238E27FC236}">
                <a16:creationId xmlns:a16="http://schemas.microsoft.com/office/drawing/2014/main" id="{BFE5F878-5DE2-2EDA-5395-7352FE8802E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6" name="Footer Placeholder 2">
            <a:extLst>
              <a:ext uri="{FF2B5EF4-FFF2-40B4-BE49-F238E27FC236}">
                <a16:creationId xmlns:a16="http://schemas.microsoft.com/office/drawing/2014/main" id="{2D70194D-F928-174C-DA8E-1816F13F04C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7" name="Footer Placeholder 2">
            <a:extLst>
              <a:ext uri="{FF2B5EF4-FFF2-40B4-BE49-F238E27FC236}">
                <a16:creationId xmlns:a16="http://schemas.microsoft.com/office/drawing/2014/main" id="{55B43813-E8F5-0EDC-4080-1E3C5E0D682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sz="3000" dirty="0"/>
              <a:t>Integrated development environment is even better</a:t>
            </a:r>
            <a:r>
              <a:rPr lang="en-CA" dirty="0"/>
              <a:t>:</a:t>
            </a:r>
          </a:p>
          <a:p>
            <a:pPr lvl="1"/>
            <a:r>
              <a:rPr lang="en-CA" dirty="0"/>
              <a:t>Text editor + debugger, code browser, …</a:t>
            </a:r>
          </a:p>
          <a:p>
            <a:pPr lvl="1"/>
            <a:r>
              <a:rPr lang="en-CA" dirty="0"/>
              <a:t>Recommended: </a:t>
            </a:r>
            <a:r>
              <a:rPr lang="en-CA" b="1" dirty="0">
                <a:hlinkClick r:id="rId2"/>
              </a:rPr>
              <a:t>Visual Studio Code</a:t>
            </a:r>
            <a:r>
              <a:rPr lang="en-CA" dirty="0"/>
              <a:t>, </a:t>
            </a:r>
            <a:r>
              <a:rPr lang="en-CA" b="1" dirty="0">
                <a:hlinkClick r:id="rId5"/>
              </a:rPr>
              <a:t>PyCharm</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7" name="Footer Placeholder 2">
            <a:extLst>
              <a:ext uri="{FF2B5EF4-FFF2-40B4-BE49-F238E27FC236}">
                <a16:creationId xmlns:a16="http://schemas.microsoft.com/office/drawing/2014/main" id="{C795F4DC-9D97-BEF1-2C8F-5CA05D66F36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42DBB8-1DA3-1F2C-D2B9-6BE79FB8F839}"/>
              </a:ext>
            </a:extLst>
          </p:cNvPr>
          <p:cNvPicPr>
            <a:picLocks noChangeAspect="1"/>
          </p:cNvPicPr>
          <p:nvPr/>
        </p:nvPicPr>
        <p:blipFill>
          <a:blip r:embed="rId3"/>
          <a:stretch>
            <a:fillRect/>
          </a:stretch>
        </p:blipFill>
        <p:spPr>
          <a:xfrm>
            <a:off x="4971043" y="811754"/>
            <a:ext cx="3307188" cy="315017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ED1F59FA-4ADE-49FF-6955-6D33CFFD02DB}"/>
              </a:ext>
            </a:extLst>
          </p:cNvPr>
          <p:cNvPicPr>
            <a:picLocks noChangeAspect="1"/>
          </p:cNvPicPr>
          <p:nvPr/>
        </p:nvPicPr>
        <p:blipFill>
          <a:blip r:embed="rId4"/>
          <a:stretch>
            <a:fillRect/>
          </a:stretch>
        </p:blipFill>
        <p:spPr>
          <a:xfrm>
            <a:off x="1204535" y="4603810"/>
            <a:ext cx="2116455" cy="1466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E734347-CA51-817E-B903-E8810DEF542D}"/>
              </a:ext>
            </a:extLst>
          </p:cNvPr>
          <p:cNvPicPr>
            <a:picLocks noChangeAspect="1"/>
          </p:cNvPicPr>
          <p:nvPr/>
        </p:nvPicPr>
        <p:blipFill rotWithShape="1">
          <a:blip r:embed="rId5"/>
          <a:srcRect r="67438" b="68063"/>
          <a:stretch/>
        </p:blipFill>
        <p:spPr>
          <a:xfrm>
            <a:off x="331860" y="1069998"/>
            <a:ext cx="3963080" cy="2630992"/>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757" y="169159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7" y="16941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4" y="309755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29" y="36984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2427" y="579863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Footer Placeholder 2">
            <a:extLst>
              <a:ext uri="{FF2B5EF4-FFF2-40B4-BE49-F238E27FC236}">
                <a16:creationId xmlns:a16="http://schemas.microsoft.com/office/drawing/2014/main" id="{3DFFB5DC-B67E-63BE-A021-79B42C1813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4B49DC-3C64-4C1B-800B-9541B1CC5D79}"/>
              </a:ext>
            </a:extLst>
          </p:cNvPr>
          <p:cNvPicPr>
            <a:picLocks noChangeAspect="1"/>
          </p:cNvPicPr>
          <p:nvPr/>
        </p:nvPicPr>
        <p:blipFill>
          <a:blip r:embed="rId2"/>
          <a:stretch>
            <a:fillRect/>
          </a:stretch>
        </p:blipFill>
        <p:spPr>
          <a:xfrm>
            <a:off x="6517338" y="941034"/>
            <a:ext cx="2231708" cy="138303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3"/>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EBDB415E-D0D3-7A15-03B2-49378B66D10B}"/>
              </a:ext>
            </a:extLst>
          </p:cNvPr>
          <p:cNvPicPr>
            <a:picLocks noChangeAspect="1"/>
          </p:cNvPicPr>
          <p:nvPr/>
        </p:nvPicPr>
        <p:blipFill>
          <a:blip r:embed="rId5"/>
          <a:stretch>
            <a:fillRect/>
          </a:stretch>
        </p:blipFill>
        <p:spPr>
          <a:xfrm>
            <a:off x="6317016" y="2971800"/>
            <a:ext cx="2571750" cy="3228975"/>
          </a:xfrm>
          <a:prstGeom prst="rect">
            <a:avLst/>
          </a:prstGeom>
          <a:ln>
            <a:noFill/>
          </a:ln>
          <a:effectLst>
            <a:outerShdw blurRad="292100" dist="139700" dir="2700000" algn="tl" rotWithShape="0">
              <a:srgbClr val="333333">
                <a:alpha val="65000"/>
              </a:srgbClr>
            </a:outerShdw>
          </a:effec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411766"/>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23" name="Footer Placeholder 2">
            <a:extLst>
              <a:ext uri="{FF2B5EF4-FFF2-40B4-BE49-F238E27FC236}">
                <a16:creationId xmlns:a16="http://schemas.microsoft.com/office/drawing/2014/main" id="{C8B028D3-C479-36E9-7DE5-01FB284B57B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pic>
        <p:nvPicPr>
          <p:cNvPr id="5" name="Picture 4">
            <a:extLst>
              <a:ext uri="{FF2B5EF4-FFF2-40B4-BE49-F238E27FC236}">
                <a16:creationId xmlns:a16="http://schemas.microsoft.com/office/drawing/2014/main" id="{DDA37BA0-4A65-88A8-0EFA-256CCC9912F5}"/>
              </a:ext>
            </a:extLst>
          </p:cNvPr>
          <p:cNvPicPr>
            <a:picLocks noChangeAspect="1"/>
          </p:cNvPicPr>
          <p:nvPr/>
        </p:nvPicPr>
        <p:blipFill rotWithShape="1">
          <a:blip r:embed="rId2"/>
          <a:srcRect b="58545"/>
          <a:stretch/>
        </p:blipFill>
        <p:spPr>
          <a:xfrm>
            <a:off x="1815812" y="2412158"/>
            <a:ext cx="5836227" cy="218608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sp>
        <p:nvSpPr>
          <p:cNvPr id="17" name="Right Arrow 16"/>
          <p:cNvSpPr/>
          <p:nvPr/>
        </p:nvSpPr>
        <p:spPr bwMode="auto">
          <a:xfrm flipH="1">
            <a:off x="5894033" y="3540711"/>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0" name="Footer Placeholder 2">
            <a:extLst>
              <a:ext uri="{FF2B5EF4-FFF2-40B4-BE49-F238E27FC236}">
                <a16:creationId xmlns:a16="http://schemas.microsoft.com/office/drawing/2014/main" id="{529A438E-3A81-6439-7D4B-5965678EC5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2AB0722F-0861-DDB8-1FCA-662D7171B97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
        <p:nvSpPr>
          <p:cNvPr id="8" name="Footer Placeholder 2">
            <a:extLst>
              <a:ext uri="{FF2B5EF4-FFF2-40B4-BE49-F238E27FC236}">
                <a16:creationId xmlns:a16="http://schemas.microsoft.com/office/drawing/2014/main" id="{768EC328-C13C-1F0D-174F-A9A4A224BED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09759E-1729-2B11-CE07-59442C55C004}"/>
              </a:ext>
            </a:extLst>
          </p:cNvPr>
          <p:cNvPicPr>
            <a:picLocks noChangeAspect="1"/>
          </p:cNvPicPr>
          <p:nvPr/>
        </p:nvPicPr>
        <p:blipFill rotWithShape="1">
          <a:blip r:embed="rId2"/>
          <a:srcRect r="64807" b="40271"/>
          <a:stretch/>
        </p:blipFill>
        <p:spPr>
          <a:xfrm>
            <a:off x="4528954" y="1049932"/>
            <a:ext cx="4369321" cy="50193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DEAFCE1-3C3D-9A36-A64F-F0A570AFDA01}"/>
              </a:ext>
            </a:extLst>
          </p:cNvPr>
          <p:cNvPicPr>
            <a:picLocks noChangeAspect="1"/>
          </p:cNvPicPr>
          <p:nvPr/>
        </p:nvPicPr>
        <p:blipFill rotWithShape="1">
          <a:blip r:embed="rId3"/>
          <a:srcRect r="14356"/>
          <a:stretch/>
        </p:blipFill>
        <p:spPr>
          <a:xfrm>
            <a:off x="375949" y="1143000"/>
            <a:ext cx="3775421" cy="47231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7" y="560629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1802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83"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37" y="335607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Footer Placeholder 2">
            <a:extLst>
              <a:ext uri="{FF2B5EF4-FFF2-40B4-BE49-F238E27FC236}">
                <a16:creationId xmlns:a16="http://schemas.microsoft.com/office/drawing/2014/main" id="{45182163-F947-138A-0339-93842FB8691D}"/>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a:t>
            </a:r>
            <a:r>
              <a:rPr lang="en-CA" sz="2800" dirty="0" err="1"/>
              <a:t>Fetch+Rebase</a:t>
            </a:r>
            <a:r>
              <a:rPr lang="en-CA" sz="2800" dirty="0"/>
              <a:t>)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7" name="Footer Placeholder 2">
            <a:extLst>
              <a:ext uri="{FF2B5EF4-FFF2-40B4-BE49-F238E27FC236}">
                <a16:creationId xmlns:a16="http://schemas.microsoft.com/office/drawing/2014/main" id="{FFD90FEA-3921-1E42-95EC-31E389FC18F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41634"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7" name="Footer Placeholder 2">
            <a:extLst>
              <a:ext uri="{FF2B5EF4-FFF2-40B4-BE49-F238E27FC236}">
                <a16:creationId xmlns:a16="http://schemas.microsoft.com/office/drawing/2014/main" id="{BA29F403-8C1B-753D-2979-7340F35B0AF5}"/>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fiducials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fiducials’,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8" name="Picture 7">
            <a:extLst>
              <a:ext uri="{FF2B5EF4-FFF2-40B4-BE49-F238E27FC236}">
                <a16:creationId xmlns:a16="http://schemas.microsoft.com/office/drawing/2014/main" id="{347E2C78-8526-EBF0-7DAD-8533346FC602}"/>
              </a:ext>
            </a:extLst>
          </p:cNvPr>
          <p:cNvPicPr>
            <a:picLocks noChangeAspect="1"/>
          </p:cNvPicPr>
          <p:nvPr/>
        </p:nvPicPr>
        <p:blipFill rotWithShape="1">
          <a:blip r:embed="rId2"/>
          <a:srcRect b="52796"/>
          <a:stretch/>
        </p:blipFill>
        <p:spPr>
          <a:xfrm>
            <a:off x="5410200" y="1066800"/>
            <a:ext cx="2743200" cy="142528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0" y="172632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72" y="17263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304800" y="914400"/>
            <a:ext cx="85344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Change the source code:</a:t>
            </a:r>
          </a:p>
          <a:p>
            <a:pPr>
              <a:spcBef>
                <a:spcPts val="2400"/>
              </a:spcBef>
            </a:pPr>
            <a:r>
              <a:rPr lang="en-CA" sz="2400" dirty="0"/>
              <a:t>1. Near line 15:</a:t>
            </a:r>
          </a:p>
          <a:p>
            <a:pPr marL="0" indent="0">
              <a:buNone/>
            </a:pPr>
            <a:r>
              <a:rPr lang="en-US" sz="1400" b="0" dirty="0">
                <a:effectLst/>
                <a:latin typeface="Cascadia Mono" panose="020B0609020000020004" pitchFamily="49" charset="0"/>
                <a:cs typeface="Cascadia Mono" panose="020B0609020000020004" pitchFamily="49" charset="0"/>
              </a:rPr>
              <a:t>from slicer import </a:t>
            </a:r>
            <a:r>
              <a:rPr lang="en-US" sz="1400" b="0" dirty="0" err="1">
                <a:effectLst/>
                <a:latin typeface="Cascadia Mono" panose="020B0609020000020004" pitchFamily="49" charset="0"/>
                <a:cs typeface="Cascadia Mono" panose="020B0609020000020004" pitchFamily="49" charset="0"/>
              </a:rPr>
              <a:t>vtkMRMLScalarVolumeNode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a:solidFill>
                  <a:srgbClr val="C00000"/>
                </a:solidFill>
                <a:effectLst/>
                <a:latin typeface="Cascadia Mono" panose="020B0609020000020004" pitchFamily="49" charset="0"/>
                <a:cs typeface="Cascadia Mono" panose="020B0609020000020004" pitchFamily="49" charset="0"/>
              </a:rPr>
              <a:t>from slicer import </a:t>
            </a:r>
            <a:r>
              <a:rPr lang="en-US" sz="1400" b="1" dirty="0" err="1">
                <a:solidFill>
                  <a:srgbClr val="C00000"/>
                </a:solidFill>
                <a:effectLst/>
                <a:latin typeface="Cascadia Mono" panose="020B0609020000020004" pitchFamily="49" charset="0"/>
                <a:cs typeface="Cascadia Mono" panose="020B0609020000020004" pitchFamily="49" charset="0"/>
              </a:rPr>
              <a:t>vtkMRMLMarkupsFiducialNode</a:t>
            </a:r>
            <a:endParaRPr lang="en-US" sz="1400" b="1" dirty="0">
              <a:solidFill>
                <a:srgbClr val="C00000"/>
              </a:solidFill>
              <a:effectLst/>
              <a:latin typeface="Cascadia Mono" panose="020B0609020000020004" pitchFamily="49" charset="0"/>
              <a:cs typeface="Cascadia Mono" panose="020B0609020000020004" pitchFamily="49" charset="0"/>
            </a:endParaRPr>
          </a:p>
          <a:p>
            <a:pPr>
              <a:spcBef>
                <a:spcPts val="2400"/>
              </a:spcBef>
            </a:pPr>
            <a:r>
              <a:rPr lang="en-CA" sz="2400" dirty="0"/>
              <a:t>2. Near line 114:</a:t>
            </a:r>
          </a:p>
          <a:p>
            <a:pPr marL="0" indent="0">
              <a:buNone/>
            </a:pPr>
            <a:r>
              <a:rPr lang="en-US" sz="1400" b="0" dirty="0" err="1">
                <a:effectLst/>
                <a:latin typeface="Cascadia Mono" panose="020B0609020000020004" pitchFamily="49" charset="0"/>
                <a:cs typeface="Cascadia Mono" panose="020B0609020000020004" pitchFamily="49" charset="0"/>
              </a:rPr>
              <a:t>MyFirstModuleParameterNode</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dirty="0">
                <a:latin typeface="Cascadia Mono" panose="020B0609020000020004" pitchFamily="49" charset="0"/>
                <a:cs typeface="Cascadia Mono" panose="020B0609020000020004" pitchFamily="49" charset="0"/>
              </a:rPr>
              <a:t>…</a:t>
            </a:r>
            <a:endParaRPr lang="en-US" sz="1400" b="0" dirty="0">
              <a:effectLst/>
              <a:latin typeface="Cascadia Mono" panose="020B0609020000020004" pitchFamily="49" charset="0"/>
              <a:cs typeface="Cascadia Mono" panose="020B0609020000020004" pitchFamily="49" charset="0"/>
            </a:endParaRPr>
          </a:p>
          <a:p>
            <a:pPr marL="0" indent="0">
              <a:buNone/>
            </a:pPr>
            <a:r>
              <a:rPr lang="en-US" sz="1400" b="1" dirty="0" err="1">
                <a:effectLst/>
                <a:latin typeface="Cascadia Mono" panose="020B0609020000020004" pitchFamily="49" charset="0"/>
                <a:cs typeface="Cascadia Mono" panose="020B0609020000020004" pitchFamily="49" charset="0"/>
              </a:rPr>
              <a:t>inputVolume</a:t>
            </a:r>
            <a:r>
              <a:rPr lang="en-US" sz="1400" b="1" dirty="0">
                <a:effectLst/>
                <a:latin typeface="Cascadia Mono" panose="020B0609020000020004" pitchFamily="49" charset="0"/>
                <a:cs typeface="Cascadia Mono" panose="020B0609020000020004" pitchFamily="49" charset="0"/>
              </a:rPr>
              <a:t>: </a:t>
            </a:r>
            <a:r>
              <a:rPr lang="en-US" sz="1400" b="1" i="1" strike="sngStrike" dirty="0" err="1">
                <a:solidFill>
                  <a:srgbClr val="C00000"/>
                </a:solidFill>
                <a:effectLst/>
                <a:latin typeface="Cascadia Mono" panose="020B0609020000020004" pitchFamily="49" charset="0"/>
                <a:cs typeface="Cascadia Mono" panose="020B0609020000020004" pitchFamily="49" charset="0"/>
              </a:rPr>
              <a:t>vtkMRMLScalarVolumeNode</a:t>
            </a:r>
            <a:r>
              <a:rPr lang="en-US" sz="1400" b="1" dirty="0">
                <a:latin typeface="Cascadia Mono" panose="020B0609020000020004" pitchFamily="49" charset="0"/>
                <a:cs typeface="Cascadia Mono" panose="020B0609020000020004" pitchFamily="49" charset="0"/>
              </a:rPr>
              <a:t> </a:t>
            </a:r>
            <a:r>
              <a:rPr lang="en-US" sz="1400" b="1" dirty="0" err="1">
                <a:effectLst/>
                <a:latin typeface="Cascadia Mono" panose="020B0609020000020004" pitchFamily="49" charset="0"/>
                <a:cs typeface="Cascadia Mono" panose="020B0609020000020004" pitchFamily="49" charset="0"/>
              </a:rPr>
              <a:t>vtkMRMLMarkupsFiducialNode</a:t>
            </a:r>
            <a:endParaRPr lang="en-US" sz="1400" b="0" dirty="0">
              <a:solidFill>
                <a:srgbClr val="4EC9B0"/>
              </a:solidFill>
              <a:effectLst/>
              <a:latin typeface="Consolas" panose="020B0609020204030204" pitchFamily="49" charset="0"/>
            </a:endParaRPr>
          </a:p>
        </p:txBody>
      </p:sp>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21" name="Footer Placeholder 2">
            <a:extLst>
              <a:ext uri="{FF2B5EF4-FFF2-40B4-BE49-F238E27FC236}">
                <a16:creationId xmlns:a16="http://schemas.microsoft.com/office/drawing/2014/main" id="{15EF8DDE-23AE-B61F-4C5D-4EB971F22D62}"/>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
        <p:nvSpPr>
          <p:cNvPr id="4" name="Right Arrow 13">
            <a:extLst>
              <a:ext uri="{FF2B5EF4-FFF2-40B4-BE49-F238E27FC236}">
                <a16:creationId xmlns:a16="http://schemas.microsoft.com/office/drawing/2014/main" id="{D635162F-8BED-9423-095B-19CA4DAF0138}"/>
              </a:ext>
            </a:extLst>
          </p:cNvPr>
          <p:cNvSpPr/>
          <p:nvPr/>
        </p:nvSpPr>
        <p:spPr bwMode="auto">
          <a:xfrm rot="10800000">
            <a:off x="5257800" y="2182812"/>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6" name="TextBox 5">
            <a:extLst>
              <a:ext uri="{FF2B5EF4-FFF2-40B4-BE49-F238E27FC236}">
                <a16:creationId xmlns:a16="http://schemas.microsoft.com/office/drawing/2014/main" id="{E251302E-7896-17F4-A787-40B1548300F6}"/>
              </a:ext>
            </a:extLst>
          </p:cNvPr>
          <p:cNvSpPr txBox="1"/>
          <p:nvPr/>
        </p:nvSpPr>
        <p:spPr>
          <a:xfrm>
            <a:off x="6052801" y="2259012"/>
            <a:ext cx="1249060"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Add this line</a:t>
            </a:r>
          </a:p>
        </p:txBody>
      </p:sp>
      <p:sp>
        <p:nvSpPr>
          <p:cNvPr id="7" name="Right Arrow 13">
            <a:extLst>
              <a:ext uri="{FF2B5EF4-FFF2-40B4-BE49-F238E27FC236}">
                <a16:creationId xmlns:a16="http://schemas.microsoft.com/office/drawing/2014/main" id="{1712A371-A6A2-2F3D-8200-451E542AC835}"/>
              </a:ext>
            </a:extLst>
          </p:cNvPr>
          <p:cNvSpPr/>
          <p:nvPr/>
        </p:nvSpPr>
        <p:spPr bwMode="auto">
          <a:xfrm rot="3217599">
            <a:off x="3592331" y="405482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9" name="TextBox 8">
            <a:extLst>
              <a:ext uri="{FF2B5EF4-FFF2-40B4-BE49-F238E27FC236}">
                <a16:creationId xmlns:a16="http://schemas.microsoft.com/office/drawing/2014/main" id="{7FD29450-B449-6996-E72A-3B3DA54D2DCC}"/>
              </a:ext>
            </a:extLst>
          </p:cNvPr>
          <p:cNvSpPr txBox="1"/>
          <p:nvPr/>
        </p:nvSpPr>
        <p:spPr>
          <a:xfrm>
            <a:off x="3666167" y="4671721"/>
            <a:ext cx="1209177" cy="338554"/>
          </a:xfrm>
          <a:prstGeom prst="rect">
            <a:avLst/>
          </a:prstGeom>
          <a:noFill/>
        </p:spPr>
        <p:txBody>
          <a:bodyPr wrap="none" rtlCol="0">
            <a:spAutoFit/>
          </a:bodyPr>
          <a:lstStyle/>
          <a:p>
            <a:r>
              <a:rPr lang="en-CA" sz="1600" b="1" dirty="0">
                <a:latin typeface="Calibri" panose="020F0502020204030204" pitchFamily="34" charset="0"/>
                <a:ea typeface="Calibri" panose="020F0502020204030204" pitchFamily="34" charset="0"/>
                <a:cs typeface="Calibri" panose="020F0502020204030204" pitchFamily="34" charset="0"/>
              </a:rPr>
              <a:t>Replace this</a:t>
            </a:r>
          </a:p>
        </p:txBody>
      </p:sp>
      <p:sp>
        <p:nvSpPr>
          <p:cNvPr id="10" name="Right Arrow 13">
            <a:extLst>
              <a:ext uri="{FF2B5EF4-FFF2-40B4-BE49-F238E27FC236}">
                <a16:creationId xmlns:a16="http://schemas.microsoft.com/office/drawing/2014/main" id="{67AE665A-F76A-6FCE-68C3-C0C2402AB826}"/>
              </a:ext>
            </a:extLst>
          </p:cNvPr>
          <p:cNvSpPr/>
          <p:nvPr/>
        </p:nvSpPr>
        <p:spPr bwMode="auto">
          <a:xfrm rot="17720363">
            <a:off x="4246390" y="4046973"/>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Tree>
    <p:extLst>
      <p:ext uri="{BB962C8B-B14F-4D97-AF65-F5344CB8AC3E}">
        <p14:creationId xmlns:p14="http://schemas.microsoft.com/office/powerpoint/2010/main" val="376453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#4</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45</a:t>
            </a:fld>
            <a:r>
              <a:rPr lang="en-US"/>
              <a:t> -</a:t>
            </a:r>
            <a:endParaRPr lang="en-US" dirty="0"/>
          </a:p>
        </p:txBody>
      </p:sp>
      <p:sp>
        <p:nvSpPr>
          <p:cNvPr id="5" name="Content Placeholder 2"/>
          <p:cNvSpPr txBox="1">
            <a:spLocks/>
          </p:cNvSpPr>
          <p:nvPr/>
        </p:nvSpPr>
        <p:spPr bwMode="auto">
          <a:xfrm>
            <a:off x="304800" y="914400"/>
            <a:ext cx="6019800" cy="544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or F4 key) and press mouse button in an empty area in the top-level widget, move the mouse over the MRML widget, and release the mouse button; then select the signal and slot</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
        <p:nvSpPr>
          <p:cNvPr id="8" name="Footer Placeholder 2">
            <a:extLst>
              <a:ext uri="{FF2B5EF4-FFF2-40B4-BE49-F238E27FC236}">
                <a16:creationId xmlns:a16="http://schemas.microsoft.com/office/drawing/2014/main" id="{964CEAE0-3725-B909-0AD5-40B665C2A47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737328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594356" y="1832827"/>
            <a:ext cx="8255786" cy="2677656"/>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pos = </a:t>
            </a:r>
            <a:r>
              <a:rPr lang="en-CA" sz="1200" b="1" dirty="0" err="1">
                <a:latin typeface="Consolas" panose="020B0609020204030204" pitchFamily="49" charset="0"/>
                <a:cs typeface="Miriam Fixed" panose="020B0509050101010101" pitchFamily="49" charset="-79"/>
              </a:rPr>
              <a:t>markupsNode.GetNthControlPointPosition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markupsNode.GetNumberOfControlPoints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Footer Placeholder 2">
            <a:extLst>
              <a:ext uri="{FF2B5EF4-FFF2-40B4-BE49-F238E27FC236}">
                <a16:creationId xmlns:a16="http://schemas.microsoft.com/office/drawing/2014/main" id="{0BFD5400-F5EB-9A30-E980-5B742727E029}"/>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9" name="Footer Placeholder 2">
            <a:extLst>
              <a:ext uri="{FF2B5EF4-FFF2-40B4-BE49-F238E27FC236}">
                <a16:creationId xmlns:a16="http://schemas.microsoft.com/office/drawing/2014/main" id="{EC4DFEE8-F90C-E6EC-9960-B2F4D7AF7E7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19B29-E9C7-B8BF-7E0C-DC141A575280}"/>
              </a:ext>
            </a:extLst>
          </p:cNvPr>
          <p:cNvPicPr>
            <a:picLocks noChangeAspect="1"/>
          </p:cNvPicPr>
          <p:nvPr/>
        </p:nvPicPr>
        <p:blipFill>
          <a:blip r:embed="rId3"/>
          <a:stretch>
            <a:fillRect/>
          </a:stretch>
        </p:blipFill>
        <p:spPr>
          <a:xfrm>
            <a:off x="2800135" y="1517241"/>
            <a:ext cx="3758475" cy="1785275"/>
          </a:xfrm>
          <a:prstGeom prst="rect">
            <a:avLst/>
          </a:prstGeom>
        </p:spPr>
      </p:pic>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6761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8137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57301" y="4093980"/>
            <a:ext cx="1828847" cy="2113192"/>
          </a:xfrm>
          <a:prstGeom prst="rect">
            <a:avLst/>
          </a:prstGeom>
        </p:spPr>
      </p:pic>
      <p:sp>
        <p:nvSpPr>
          <p:cNvPr id="14" name="Footer Placeholder 2">
            <a:extLst>
              <a:ext uri="{FF2B5EF4-FFF2-40B4-BE49-F238E27FC236}">
                <a16:creationId xmlns:a16="http://schemas.microsoft.com/office/drawing/2014/main" id="{C1BB9806-BC08-B22F-5BB1-FB10BE3EA6C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#8</a:t>
            </a:r>
          </a:p>
        </p:txBody>
      </p:sp>
      <p:sp>
        <p:nvSpPr>
          <p:cNvPr id="7" name="TextBox 6"/>
          <p:cNvSpPr txBox="1"/>
          <p:nvPr/>
        </p:nvSpPr>
        <p:spPr>
          <a:xfrm>
            <a:off x="320930" y="2209800"/>
            <a:ext cx="8601075" cy="2462213"/>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a:latin typeface="Consolas" panose="020B0609020204030204" pitchFamily="49" charset="0"/>
                <a:cs typeface="Miriam Fixed" panose="020B0509050101010101" pitchFamily="49" charset="-79"/>
              </a:rPr>
              <a:t>(self, caller=None, event=None):</a:t>
            </a:r>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9" name="Footer Placeholder 2">
            <a:extLst>
              <a:ext uri="{FF2B5EF4-FFF2-40B4-BE49-F238E27FC236}">
                <a16:creationId xmlns:a16="http://schemas.microsoft.com/office/drawing/2014/main" id="{EBD5A679-4D51-9A39-4952-9632A071F40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9EDDC849-3D68-A653-A2C8-D1DC95F1850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pic>
        <p:nvPicPr>
          <p:cNvPr id="7" name="Picture 6">
            <a:extLst>
              <a:ext uri="{FF2B5EF4-FFF2-40B4-BE49-F238E27FC236}">
                <a16:creationId xmlns:a16="http://schemas.microsoft.com/office/drawing/2014/main" id="{C85374B9-AED0-2C12-3856-CE1FC0BEB6D5}"/>
              </a:ext>
            </a:extLst>
          </p:cNvPr>
          <p:cNvPicPr>
            <a:picLocks noChangeAspect="1"/>
          </p:cNvPicPr>
          <p:nvPr/>
        </p:nvPicPr>
        <p:blipFill>
          <a:blip r:embed="rId3"/>
          <a:stretch>
            <a:fillRect/>
          </a:stretch>
        </p:blipFill>
        <p:spPr>
          <a:xfrm>
            <a:off x="1981200" y="3135867"/>
            <a:ext cx="4692318" cy="3176093"/>
          </a:xfrm>
          <a:prstGeom prst="rect">
            <a:avLst/>
          </a:prstGeom>
        </p:spPr>
      </p:pic>
      <p:sp>
        <p:nvSpPr>
          <p:cNvPr id="8" name="Footer Placeholder 2">
            <a:extLst>
              <a:ext uri="{FF2B5EF4-FFF2-40B4-BE49-F238E27FC236}">
                <a16:creationId xmlns:a16="http://schemas.microsoft.com/office/drawing/2014/main" id="{C041A419-510C-086D-C663-BCE96921724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914801"/>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51</a:t>
            </a:fld>
            <a:r>
              <a:rPr lang="en-US" dirty="0"/>
              <a:t> -</a:t>
            </a:r>
          </a:p>
        </p:txBody>
      </p:sp>
      <p:sp>
        <p:nvSpPr>
          <p:cNvPr id="5" name="Title 1"/>
          <p:cNvSpPr txBox="1">
            <a:spLocks/>
          </p:cNvSpPr>
          <p:nvPr/>
        </p:nvSpPr>
        <p:spPr bwMode="auto">
          <a:xfrm>
            <a:off x="457200" y="-9158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838601"/>
            <a:ext cx="8534400" cy="1980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label text 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81940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863876"/>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385554"/>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67680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Footer Placeholder 2">
            <a:extLst>
              <a:ext uri="{FF2B5EF4-FFF2-40B4-BE49-F238E27FC236}">
                <a16:creationId xmlns:a16="http://schemas.microsoft.com/office/drawing/2014/main" id="{C5BEF03E-493E-D3DB-9C8B-D9CA81D0218C}"/>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52</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6" name="Footer Placeholder 2">
            <a:extLst>
              <a:ext uri="{FF2B5EF4-FFF2-40B4-BE49-F238E27FC236}">
                <a16:creationId xmlns:a16="http://schemas.microsoft.com/office/drawing/2014/main" id="{AB170F96-E7B0-B2FC-5B7A-EB1FABBFB9C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4249183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2" name="Footer Placeholder 2">
            <a:extLst>
              <a:ext uri="{FF2B5EF4-FFF2-40B4-BE49-F238E27FC236}">
                <a16:creationId xmlns:a16="http://schemas.microsoft.com/office/drawing/2014/main" id="{D5EB7589-4BA2-033A-7FB6-8457F18AFB1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1612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4167683148"/>
              </p:ext>
            </p:extLst>
          </p:nvPr>
        </p:nvGraphicFramePr>
        <p:xfrm>
          <a:off x="381000" y="1220482"/>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https://docs.python.org/es/3.9/index.html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https://vtk.org/doc/nightly/html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https://doc.qt.io/qt-5.15/classes.html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7531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2727425953"/>
              </p:ext>
            </p:extLst>
          </p:nvPr>
        </p:nvGraphicFramePr>
        <p:xfrm>
          <a:off x="381000" y="4171961"/>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724922"/>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1" name="Footer Placeholder 2">
            <a:extLst>
              <a:ext uri="{FF2B5EF4-FFF2-40B4-BE49-F238E27FC236}">
                <a16:creationId xmlns:a16="http://schemas.microsoft.com/office/drawing/2014/main" id="{1509F716-0077-872A-C1DD-5FE8933D724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55</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a:t>
            </a:r>
            <a:br>
              <a:rPr lang="en-US" dirty="0"/>
            </a:br>
            <a:r>
              <a:rPr lang="en-US" dirty="0">
                <a:hlinkClick r:id="rId6"/>
              </a:rPr>
              <a:t>https://github.com/SlicerRt/SlicerRT</a:t>
            </a:r>
            <a:endParaRPr lang="en-US" dirty="0"/>
          </a:p>
          <a:p>
            <a:pPr lvl="1"/>
            <a:endParaRPr lang="en-CA" dirty="0"/>
          </a:p>
        </p:txBody>
      </p:sp>
      <p:sp>
        <p:nvSpPr>
          <p:cNvPr id="7" name="Footer Placeholder 2">
            <a:extLst>
              <a:ext uri="{FF2B5EF4-FFF2-40B4-BE49-F238E27FC236}">
                <a16:creationId xmlns:a16="http://schemas.microsoft.com/office/drawing/2014/main" id="{5BE8DC7A-2832-9443-75F8-6FE0BF11AC9A}"/>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8" name="Footer Placeholder 2">
            <a:extLst>
              <a:ext uri="{FF2B5EF4-FFF2-40B4-BE49-F238E27FC236}">
                <a16:creationId xmlns:a16="http://schemas.microsoft.com/office/drawing/2014/main" id="{7F03BDB6-4A52-0E01-BCE7-8A733D1B13B6}"/>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31891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2">
            <a:extLst>
              <a:ext uri="{FF2B5EF4-FFF2-40B4-BE49-F238E27FC236}">
                <a16:creationId xmlns:a16="http://schemas.microsoft.com/office/drawing/2014/main" id="{1A692F11-3A80-9971-D60B-A7B0E5ED4EC4}"/>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150238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58</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a:ln>
            <a:noFill/>
          </a:ln>
          <a:effectLst>
            <a:outerShdw blurRad="292100" dist="139700" dir="2700000" algn="tl" rotWithShape="0">
              <a:srgbClr val="333333">
                <a:alpha val="65000"/>
              </a:srgbClr>
            </a:outerShdw>
          </a:effectLst>
        </p:spPr>
      </p:pic>
      <p:sp>
        <p:nvSpPr>
          <p:cNvPr id="9" name="Footer Placeholder 2">
            <a:extLst>
              <a:ext uri="{FF2B5EF4-FFF2-40B4-BE49-F238E27FC236}">
                <a16:creationId xmlns:a16="http://schemas.microsoft.com/office/drawing/2014/main" id="{1480D8CB-E8F2-2173-6854-F6CB70A8C4B0}"/>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
        <p:nvSpPr>
          <p:cNvPr id="7" name="Footer Placeholder 2">
            <a:extLst>
              <a:ext uri="{FF2B5EF4-FFF2-40B4-BE49-F238E27FC236}">
                <a16:creationId xmlns:a16="http://schemas.microsoft.com/office/drawing/2014/main" id="{ACF9BA65-F43E-AD86-1C91-171F85CBA3E3}"/>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
        <p:nvSpPr>
          <p:cNvPr id="6" name="Footer Placeholder 2">
            <a:extLst>
              <a:ext uri="{FF2B5EF4-FFF2-40B4-BE49-F238E27FC236}">
                <a16:creationId xmlns:a16="http://schemas.microsoft.com/office/drawing/2014/main" id="{F9DF5231-10AB-D406-F881-D33BAD67C551}"/>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
        <p:nvSpPr>
          <p:cNvPr id="9" name="Footer Placeholder 2">
            <a:extLst>
              <a:ext uri="{FF2B5EF4-FFF2-40B4-BE49-F238E27FC236}">
                <a16:creationId xmlns:a16="http://schemas.microsoft.com/office/drawing/2014/main" id="{6A324691-BF62-8291-9722-F45D8FA42FBB}"/>
              </a:ext>
            </a:extLst>
          </p:cNvPr>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2022</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1642</TotalTime>
  <Words>4933</Words>
  <Application>Microsoft Office PowerPoint</Application>
  <PresentationFormat>On-screen Show (4:3)</PresentationFormat>
  <Paragraphs>777</Paragraphs>
  <Slides>62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Cascadia Mono</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Write our scripted 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807</cp:revision>
  <cp:lastPrinted>2013-02-02T23:26:38Z</cp:lastPrinted>
  <dcterms:created xsi:type="dcterms:W3CDTF">2010-01-28T18:12:58Z</dcterms:created>
  <dcterms:modified xsi:type="dcterms:W3CDTF">2023-10-06T22:19:00Z</dcterms:modified>
</cp:coreProperties>
</file>